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2" r:id="rId4"/>
    <p:sldId id="264" r:id="rId5"/>
    <p:sldId id="260" r:id="rId6"/>
    <p:sldId id="265" r:id="rId7"/>
    <p:sldId id="267" r:id="rId8"/>
    <p:sldId id="268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5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2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5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6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9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755978"/>
            <a:ext cx="6301208" cy="1102022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  <a:lvl2pPr>
              <a:defRPr>
                <a:solidFill>
                  <a:srgbClr val="3399FF"/>
                </a:solidFill>
              </a:defRPr>
            </a:lvl2pPr>
            <a:lvl3pPr>
              <a:defRPr>
                <a:solidFill>
                  <a:srgbClr val="3399FF"/>
                </a:solidFill>
              </a:defRPr>
            </a:lvl3pPr>
            <a:lvl4pPr>
              <a:defRPr>
                <a:solidFill>
                  <a:srgbClr val="3399FF"/>
                </a:solidFill>
              </a:defRPr>
            </a:lvl4pPr>
            <a:lvl5pPr>
              <a:defRPr>
                <a:solidFill>
                  <a:srgbClr val="3399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  <a:lvl2pPr>
              <a:defRPr>
                <a:solidFill>
                  <a:srgbClr val="3399FF"/>
                </a:solidFill>
              </a:defRPr>
            </a:lvl2pPr>
            <a:lvl3pPr>
              <a:defRPr>
                <a:solidFill>
                  <a:srgbClr val="3399FF"/>
                </a:solidFill>
              </a:defRPr>
            </a:lvl3pPr>
            <a:lvl4pPr>
              <a:defRPr>
                <a:solidFill>
                  <a:srgbClr val="3399FF"/>
                </a:solidFill>
              </a:defRPr>
            </a:lvl4pPr>
            <a:lvl5pPr>
              <a:defRPr>
                <a:solidFill>
                  <a:srgbClr val="3399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45855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2195736" y="1412776"/>
            <a:ext cx="669674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99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rgbClr val="3399FF"/>
                </a:solidFill>
              </a:defRPr>
            </a:lvl1pPr>
            <a:lvl2pPr>
              <a:defRPr sz="2400">
                <a:solidFill>
                  <a:srgbClr val="3399FF"/>
                </a:solidFill>
              </a:defRPr>
            </a:lvl2pPr>
            <a:lvl3pPr>
              <a:defRPr sz="2000">
                <a:solidFill>
                  <a:srgbClr val="3399FF"/>
                </a:solidFill>
              </a:defRPr>
            </a:lvl3pPr>
            <a:lvl4pPr>
              <a:defRPr sz="1800">
                <a:solidFill>
                  <a:srgbClr val="3399FF"/>
                </a:solidFill>
              </a:defRPr>
            </a:lvl4pPr>
            <a:lvl5pPr>
              <a:defRPr sz="1800">
                <a:solidFill>
                  <a:srgbClr val="3399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rgbClr val="3399FF"/>
                </a:solidFill>
              </a:defRPr>
            </a:lvl1pPr>
            <a:lvl2pPr>
              <a:defRPr sz="2400">
                <a:solidFill>
                  <a:srgbClr val="3399FF"/>
                </a:solidFill>
              </a:defRPr>
            </a:lvl2pPr>
            <a:lvl3pPr>
              <a:defRPr sz="2000">
                <a:solidFill>
                  <a:srgbClr val="3399FF"/>
                </a:solidFill>
              </a:defRPr>
            </a:lvl3pPr>
            <a:lvl4pPr>
              <a:defRPr sz="1800">
                <a:solidFill>
                  <a:srgbClr val="3399FF"/>
                </a:solidFill>
              </a:defRPr>
            </a:lvl4pPr>
            <a:lvl5pPr>
              <a:defRPr sz="1800">
                <a:solidFill>
                  <a:srgbClr val="3399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rgbClr val="3399FF"/>
                </a:solidFill>
              </a:defRPr>
            </a:lvl1pPr>
            <a:lvl2pPr>
              <a:defRPr sz="2000">
                <a:solidFill>
                  <a:srgbClr val="3399FF"/>
                </a:solidFill>
              </a:defRPr>
            </a:lvl2pPr>
            <a:lvl3pPr>
              <a:defRPr sz="1800">
                <a:solidFill>
                  <a:srgbClr val="3399FF"/>
                </a:solidFill>
              </a:defRPr>
            </a:lvl3pPr>
            <a:lvl4pPr>
              <a:defRPr sz="1600">
                <a:solidFill>
                  <a:srgbClr val="3399FF"/>
                </a:solidFill>
              </a:defRPr>
            </a:lvl4pPr>
            <a:lvl5pPr>
              <a:defRPr sz="1600">
                <a:solidFill>
                  <a:srgbClr val="3399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rgbClr val="3399FF"/>
                </a:solidFill>
              </a:defRPr>
            </a:lvl1pPr>
            <a:lvl2pPr>
              <a:defRPr sz="2000">
                <a:solidFill>
                  <a:srgbClr val="3399FF"/>
                </a:solidFill>
              </a:defRPr>
            </a:lvl2pPr>
            <a:lvl3pPr>
              <a:defRPr sz="1800">
                <a:solidFill>
                  <a:srgbClr val="3399FF"/>
                </a:solidFill>
              </a:defRPr>
            </a:lvl3pPr>
            <a:lvl4pPr>
              <a:defRPr sz="1600">
                <a:solidFill>
                  <a:srgbClr val="3399FF"/>
                </a:solidFill>
              </a:defRPr>
            </a:lvl4pPr>
            <a:lvl5pPr>
              <a:defRPr sz="1600">
                <a:solidFill>
                  <a:srgbClr val="3399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3399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3399FF"/>
                </a:solidFill>
              </a:defRPr>
            </a:lvl1pPr>
            <a:lvl2pPr>
              <a:defRPr sz="2800">
                <a:solidFill>
                  <a:srgbClr val="3399FF"/>
                </a:solidFill>
              </a:defRPr>
            </a:lvl2pPr>
            <a:lvl3pPr>
              <a:defRPr sz="2400">
                <a:solidFill>
                  <a:srgbClr val="3399FF"/>
                </a:solidFill>
              </a:defRPr>
            </a:lvl3pPr>
            <a:lvl4pPr>
              <a:defRPr sz="2000">
                <a:solidFill>
                  <a:srgbClr val="3399FF"/>
                </a:solidFill>
              </a:defRPr>
            </a:lvl4pPr>
            <a:lvl5pPr>
              <a:defRPr sz="2000">
                <a:solidFill>
                  <a:srgbClr val="3399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399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399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3399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3399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855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412776"/>
            <a:ext cx="669674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99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399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99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399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карта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131" y="3573016"/>
            <a:ext cx="3778114" cy="23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6BE04-D300-1A9A-6517-C117E3151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5087"/>
            <a:ext cx="6151397" cy="31519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B099C-F94C-A5CE-8CB5-EECAAB9B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18" y="3356992"/>
            <a:ext cx="569415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267555-452D-ADBF-1AAB-799948AA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53" y="116632"/>
            <a:ext cx="5742930" cy="30665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EB1E4D-DE9D-4276-E189-6F4E2AC0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284984"/>
            <a:ext cx="3438442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E25E65-BDE0-0D66-B10E-D762983F3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4" y="476672"/>
            <a:ext cx="3779848" cy="23166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3C7414-BF8E-4485-7009-B88C5CA88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69" r="35326" b="79"/>
          <a:stretch/>
        </p:blipFill>
        <p:spPr>
          <a:xfrm>
            <a:off x="4499992" y="3717032"/>
            <a:ext cx="4086740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17"/>
            <a:ext cx="5976664" cy="11852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карта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083768" y="462986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799605" y="405360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855168" y="40964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083768" y="211526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799605" y="153900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150568" y="1626315"/>
            <a:ext cx="47770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3399FF"/>
                </a:solidFill>
                <a:latin typeface="Arial" charset="0"/>
              </a:rPr>
              <a:t>Что такое «Пушкинская карта»?</a:t>
            </a:r>
            <a:endParaRPr lang="en-US" sz="2400" dirty="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855168" y="15818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083768" y="295346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799605" y="237720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855168" y="24200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085356" y="379007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799605" y="321540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855168" y="32582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083768" y="54902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799605" y="491402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855168" y="49568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150568" y="2488328"/>
            <a:ext cx="23791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3399FF"/>
                </a:solidFill>
                <a:latin typeface="Arial" charset="0"/>
              </a:rPr>
              <a:t>Как оформить?</a:t>
            </a:r>
            <a:endParaRPr lang="en-US" sz="2400" dirty="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150568" y="3328115"/>
            <a:ext cx="28541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3399FF"/>
                </a:solidFill>
                <a:latin typeface="Arial" charset="0"/>
              </a:rPr>
              <a:t>Как пользоваться?</a:t>
            </a:r>
            <a:endParaRPr lang="en-US" sz="2400" dirty="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4150568" y="4169490"/>
            <a:ext cx="2919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3399FF"/>
                </a:solidFill>
                <a:latin typeface="Arial" charset="0"/>
              </a:rPr>
              <a:t>Операции по карте</a:t>
            </a:r>
            <a:endParaRPr lang="en-US" sz="2400" dirty="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4150568" y="5020390"/>
            <a:ext cx="34430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3399FF"/>
                </a:solidFill>
                <a:latin typeface="Arial" charset="0"/>
              </a:rPr>
              <a:t>Преимущества и итоги</a:t>
            </a:r>
            <a:endParaRPr lang="en-US" sz="2400" dirty="0">
              <a:solidFill>
                <a:srgbClr val="3399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Что такое «Пушкинская карта»?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4642473"/>
            <a:ext cx="4968552" cy="201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февраля 2022 г. возможности Пушкинской карты будут расширены: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будут принимают и в кинотеатрах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покупке билетов на ВСЕ российские фильмы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51" y="1412776"/>
            <a:ext cx="3048000" cy="3048000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827584" y="1844824"/>
            <a:ext cx="331236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проект, направленный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чтобы молодые люди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 возможность посещать культурные мероприятия бесплатно .</a:t>
            </a:r>
          </a:p>
          <a:p>
            <a:pPr marL="0" indent="457200"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Как оформить?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93177" y="2500557"/>
            <a:ext cx="4176464" cy="639762"/>
          </a:xfrm>
        </p:spPr>
        <p:txBody>
          <a:bodyPr>
            <a:normAutofit/>
          </a:bodyPr>
          <a:lstStyle/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93177" y="3063930"/>
            <a:ext cx="3906180" cy="173495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ближайшее отделение «Почта Банка», предъявив паспорт и СНИЛС;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выпуск пластиковой карты.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63389" y="2455863"/>
            <a:ext cx="4248472" cy="639762"/>
          </a:xfrm>
        </p:spPr>
        <p:txBody>
          <a:bodyPr>
            <a:normAutofit/>
          </a:bodyPr>
          <a:lstStyle/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251520" y="3063930"/>
            <a:ext cx="3814301" cy="29689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приложение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Госуслуги.Культура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(доступно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AppStore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Google Play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Авторизоваться через логин и пароль от портала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(учетная запись должна быть подтверждена);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подтвердить личность.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07498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Пушкинскую карту может оформить любой гражданин России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14 до 22 лет включительно.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2404" y="5301208"/>
            <a:ext cx="2947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желании владельцы </a:t>
            </a:r>
            <a:b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онлайн-карты могут продублировать её на физическом носителе.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1721317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карта» именная и действует на всей территории России. 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оформить виртуальную карту «Мир» прямо в приложении 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Госуслуги.Культура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во вкладке «Счет» или получить пластиковую карту 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Почта Банка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8563" r="68455" b="7344"/>
          <a:stretch/>
        </p:blipFill>
        <p:spPr>
          <a:xfrm rot="-1140000">
            <a:off x="4164874" y="4478858"/>
            <a:ext cx="1056608" cy="21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Как пользоваться?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0588" y="1303169"/>
            <a:ext cx="8964488" cy="180010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лимит по Пушкинской карте увеличен до 5000 рублей.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такую сумму владельцы карт имеют в своем распоряжении для посещения культурных мероприятий.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мероприятие из афиши в приложении или на сайте «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Культура.РФ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оплатите билет картой.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покупке билетов на сайте самой культурной организации или через кассу убедитесь заблаговременно, что организация является партнером программы.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0588" y="2644105"/>
            <a:ext cx="8986589" cy="180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351895" y="6021288"/>
            <a:ext cx="5796136" cy="987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Важно: при возврате купленного билета деньги за него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возвращаются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обратно на «Пушкинскую карту».</a:t>
            </a: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059832" y="3562436"/>
            <a:ext cx="6084168" cy="180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оплаты при помощи «Пушкинской карты» именные билеты на выбранное событие придут на вашу электронную почту.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пластиковая карта – билеты можно оплатить и в кассе организатора выбранного мероприятия.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мероприятие следует взять паспорт для подтверждения личности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009642-A42F-4DAC-AD89-13FB4135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2423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Операции по карте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07504" y="1052736"/>
            <a:ext cx="8640960" cy="2431109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можно потратить деньги?</a:t>
            </a:r>
          </a:p>
          <a:p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с карты можно оплатить только билеты в культурные учреждения страны из списка партнеров программы. Потратить деньги на другие цели нельзя.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снять деньги с карты?</a:t>
            </a:r>
          </a:p>
          <a:p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наличные с карты или пополнить ее баланс нельзя. По этой карте запрещены любые операции, кроме покупки билетов на культурные мероприятия в рамках программы и возврата ранее купленных билетов.</a:t>
            </a: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275856" y="3789040"/>
            <a:ext cx="5706380" cy="1474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купить билеты по этой карте для друзей и родственников?</a:t>
            </a:r>
          </a:p>
          <a:p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правилами программы это запрещено. Все купленные по карте билеты именные. 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можно потратить средства с карты?</a:t>
            </a:r>
          </a:p>
          <a:p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Планируется, что счет будут пополнять ежегодно, но копить суммы не получится: баланс карты в конце года обнуляется.</a:t>
            </a:r>
          </a:p>
        </p:txBody>
      </p:sp>
    </p:spTree>
    <p:extLst>
      <p:ext uri="{BB962C8B-B14F-4D97-AF65-F5344CB8AC3E}">
        <p14:creationId xmlns:p14="http://schemas.microsoft.com/office/powerpoint/2010/main" val="4107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Итоги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824634" y="3068960"/>
            <a:ext cx="6121598" cy="3168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Неизрасходованный остаток за 2021 год по «Пушкинской карте» не суммируется с начисленной в январе 2022г. суммой. Баланс карты можно узнать в момент оплаты выбранного мероприятия;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на посещение кинотеатров можно будет потратить до 2 000 рублей;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карта действует 1 год, после чего автоматически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перевыпускается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 вас пластиковая карта –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перевыпуска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обратиться в офис банка, выпустившего карту;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онлайн-заявку по паспорту и номеру СНИЛС на получение «Пушкинской карты» можно на официальном сайте "Почта Банк"</a:t>
            </a: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1052736"/>
            <a:ext cx="8640960" cy="2431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Преимущества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Пушкинской карты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попробовать новое;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бюджетные деньги для всех граждан РФ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 до 22 лет без исключения;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действует на территории всей страны;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купить билет как офлайн, так и онлайн.</a:t>
            </a:r>
          </a:p>
        </p:txBody>
      </p:sp>
    </p:spTree>
    <p:extLst>
      <p:ext uri="{BB962C8B-B14F-4D97-AF65-F5344CB8AC3E}">
        <p14:creationId xmlns:p14="http://schemas.microsoft.com/office/powerpoint/2010/main" val="712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Итоги</a:t>
            </a: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2699792" y="2204864"/>
            <a:ext cx="6336704" cy="257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можно найти предложения вывести средства за вознаграждение. Одновременно с этим на некоторых сайтах («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существуют объявления о продаже карт с ценником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100 тысяч рублей.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пользуются доверчивостью молодых людей и стремятся к легкому заработку. В Телеграмме в схемах даже не участвуют люди, а деньги собирают специальные боты.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0">
              <a:buNone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«Пушкинскую карту» можно ТОЛЬКО в специальном мобильном приложении «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Госуслуги.Культура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в отделении «Почта Банка».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51236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НО!!!!будьте внимательны!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50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3617ED-ADCD-48FE-97B8-E9C69BA6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724"/>
            <a:ext cx="4608511" cy="65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e3acd32e4bc3525dc6157826a2fbe44bdc73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740</Words>
  <Application>Microsoft Office PowerPoint</Application>
  <PresentationFormat>Экран (4:3)</PresentationFormat>
  <Paragraphs>81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Пушкинская карта</vt:lpstr>
      <vt:lpstr>Пушкинская карта</vt:lpstr>
      <vt:lpstr>1. Что такое «Пушкинская карта»?</vt:lpstr>
      <vt:lpstr>2. Как оформить?</vt:lpstr>
      <vt:lpstr>3. Как пользоваться?</vt:lpstr>
      <vt:lpstr>4. Операции по карте</vt:lpstr>
      <vt:lpstr>5. Итоги</vt:lpstr>
      <vt:lpstr>5. Итоги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</dc:title>
  <dc:creator>obstinate</dc:creator>
  <dc:description>Шаблон презентации с сайта https://presentation-creation.ru/</dc:description>
  <cp:lastModifiedBy>Карпушина Мария</cp:lastModifiedBy>
  <cp:revision>539</cp:revision>
  <dcterms:created xsi:type="dcterms:W3CDTF">2018-02-25T09:09:03Z</dcterms:created>
  <dcterms:modified xsi:type="dcterms:W3CDTF">2022-08-12T13:39:27Z</dcterms:modified>
</cp:coreProperties>
</file>